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2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69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16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905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378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014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284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3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07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95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54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4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A5C2D-AA9E-4E8E-AAA3-EA3CB6429461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74176-AE50-40A7-A953-F9F665DA9E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36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Variables and Types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65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</a:t>
            </a:r>
            <a:r>
              <a:rPr lang="en-US" b="1" dirty="0" smtClean="0"/>
              <a:t>Integers</a:t>
            </a:r>
            <a:r>
              <a:rPr lang="en-US" dirty="0" smtClean="0"/>
              <a:t> - whole numbers which can be either positive or negative. Defined using </a:t>
            </a:r>
            <a:r>
              <a:rPr lang="en-US" u="sng" dirty="0" smtClean="0"/>
              <a:t>char</a:t>
            </a:r>
            <a:r>
              <a:rPr lang="en-US" dirty="0" smtClean="0"/>
              <a:t>, </a:t>
            </a:r>
            <a:r>
              <a:rPr lang="en-US" u="sng" dirty="0" smtClean="0"/>
              <a:t>int</a:t>
            </a:r>
            <a:r>
              <a:rPr lang="en-US" dirty="0" smtClean="0"/>
              <a:t>, </a:t>
            </a:r>
            <a:r>
              <a:rPr lang="en-US" u="sng" dirty="0" smtClean="0"/>
              <a:t>short</a:t>
            </a:r>
            <a:r>
              <a:rPr lang="en-US" dirty="0" smtClean="0"/>
              <a:t>, </a:t>
            </a:r>
            <a:r>
              <a:rPr lang="en-US" u="sng" dirty="0" smtClean="0"/>
              <a:t>long</a:t>
            </a:r>
            <a:r>
              <a:rPr lang="en-US" dirty="0" smtClean="0"/>
              <a:t> or </a:t>
            </a:r>
            <a:r>
              <a:rPr lang="en-US" u="sng" dirty="0" smtClean="0"/>
              <a:t>long </a:t>
            </a:r>
            <a:r>
              <a:rPr lang="en-US" u="sng" dirty="0" smtClean="0"/>
              <a:t>long</a:t>
            </a:r>
            <a:r>
              <a:rPr lang="en-US" u="sng" dirty="0"/>
              <a:t> </a:t>
            </a:r>
            <a:r>
              <a:rPr lang="en-US" u="sng" dirty="0" smtClean="0"/>
              <a:t>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Unsigned integers </a:t>
            </a:r>
            <a:r>
              <a:rPr lang="en-US" dirty="0" smtClean="0"/>
              <a:t>- whole numbers which can only be positive. Defined using </a:t>
            </a:r>
            <a:r>
              <a:rPr lang="en-US" u="sng" dirty="0" smtClean="0"/>
              <a:t>unsigned char</a:t>
            </a:r>
            <a:r>
              <a:rPr lang="en-US" dirty="0" smtClean="0"/>
              <a:t>, </a:t>
            </a:r>
            <a:r>
              <a:rPr lang="en-US" u="sng" dirty="0" smtClean="0"/>
              <a:t>unsigned int</a:t>
            </a:r>
            <a:r>
              <a:rPr lang="en-US" dirty="0" smtClean="0"/>
              <a:t>, </a:t>
            </a:r>
            <a:r>
              <a:rPr lang="en-US" u="sng" dirty="0" smtClean="0"/>
              <a:t>unsigned short</a:t>
            </a:r>
            <a:r>
              <a:rPr lang="en-US" dirty="0" smtClean="0"/>
              <a:t>, </a:t>
            </a:r>
            <a:r>
              <a:rPr lang="en-US" u="sng" dirty="0" smtClean="0"/>
              <a:t>unsigned long </a:t>
            </a:r>
            <a:r>
              <a:rPr lang="en-US" dirty="0" smtClean="0"/>
              <a:t>or </a:t>
            </a:r>
            <a:r>
              <a:rPr lang="en-US" u="sng" dirty="0" smtClean="0"/>
              <a:t>unsigned long </a:t>
            </a:r>
            <a:r>
              <a:rPr lang="en-US" u="sng" noProof="1" smtClean="0"/>
              <a:t>long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Floating point numbers </a:t>
            </a:r>
            <a:r>
              <a:rPr lang="en-US" dirty="0" smtClean="0"/>
              <a:t>- real numbers (numbers with fractions). Defined using </a:t>
            </a:r>
            <a:r>
              <a:rPr lang="en-US" u="sng" dirty="0" smtClean="0"/>
              <a:t>float</a:t>
            </a:r>
            <a:r>
              <a:rPr lang="en-US" dirty="0" smtClean="0"/>
              <a:t> and </a:t>
            </a:r>
            <a:r>
              <a:rPr lang="en-US" u="sng" dirty="0" smtClean="0"/>
              <a:t>double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Structures</a:t>
            </a:r>
            <a:r>
              <a:rPr lang="en-US" dirty="0" smtClean="0"/>
              <a:t> - will be explained later, in the Structures section.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7121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</a:t>
            </a:r>
            <a:r>
              <a:rPr lang="en-US" dirty="0" smtClean="0"/>
              <a:t>ariables bounds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different types of variables define their bounds.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char</a:t>
            </a:r>
            <a:r>
              <a:rPr lang="en-US" dirty="0" smtClean="0"/>
              <a:t> can range only from </a:t>
            </a:r>
            <a:r>
              <a:rPr lang="en-US" b="1" dirty="0" smtClean="0"/>
              <a:t>-128 to 127</a:t>
            </a:r>
            <a:r>
              <a:rPr lang="en-US" dirty="0" smtClean="0"/>
              <a:t>, whereas a </a:t>
            </a:r>
            <a:r>
              <a:rPr lang="en-US" b="1" dirty="0" smtClean="0"/>
              <a:t>long</a:t>
            </a:r>
            <a:r>
              <a:rPr lang="en-US" dirty="0" smtClean="0"/>
              <a:t> can range from </a:t>
            </a:r>
            <a:r>
              <a:rPr lang="en-US" b="1" dirty="0" smtClean="0"/>
              <a:t>-2,147,483,648 </a:t>
            </a:r>
            <a:r>
              <a:rPr lang="en-US" dirty="0" smtClean="0"/>
              <a:t>to </a:t>
            </a:r>
            <a:r>
              <a:rPr lang="en-US" b="1" dirty="0" smtClean="0"/>
              <a:t>2,147,483,647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long</a:t>
            </a:r>
            <a:r>
              <a:rPr lang="en-US" dirty="0" smtClean="0"/>
              <a:t> and </a:t>
            </a:r>
            <a:r>
              <a:rPr lang="en-US" b="1" dirty="0" smtClean="0"/>
              <a:t>other numeric data </a:t>
            </a:r>
            <a:r>
              <a:rPr lang="en-US" dirty="0" smtClean="0"/>
              <a:t>types may have another range on different computers, for example - from –</a:t>
            </a:r>
            <a:r>
              <a:rPr lang="en-US" b="1" dirty="0" smtClean="0"/>
              <a:t>9,223,372,036,854,775,808</a:t>
            </a:r>
            <a:r>
              <a:rPr lang="en-US" dirty="0" smtClean="0"/>
              <a:t> to </a:t>
            </a:r>
            <a:r>
              <a:rPr lang="en-US" b="1" dirty="0" smtClean="0"/>
              <a:t>9,223,372,036,854,775,807</a:t>
            </a:r>
            <a:r>
              <a:rPr lang="en-US" dirty="0" smtClean="0"/>
              <a:t> on </a:t>
            </a:r>
            <a:r>
              <a:rPr lang="en-US" b="1" dirty="0" smtClean="0"/>
              <a:t>64-bit computer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5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oolean in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Note that </a:t>
            </a:r>
            <a:r>
              <a:rPr lang="en-US" b="1" dirty="0" smtClean="0"/>
              <a:t>C</a:t>
            </a:r>
            <a:r>
              <a:rPr lang="en-US" dirty="0" smtClean="0"/>
              <a:t> does </a:t>
            </a:r>
            <a:r>
              <a:rPr lang="en-US" b="1" dirty="0" smtClean="0"/>
              <a:t>not</a:t>
            </a:r>
            <a:r>
              <a:rPr lang="en-US" dirty="0" smtClean="0"/>
              <a:t> have a </a:t>
            </a:r>
            <a:r>
              <a:rPr lang="en-US" b="1" dirty="0" smtClean="0"/>
              <a:t>boolean</a:t>
            </a:r>
            <a:r>
              <a:rPr lang="en-US" dirty="0" smtClean="0"/>
              <a:t> type. Usually, it is defined using the following notation: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#define 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BOOL 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char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#define 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FALSE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0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#define 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TRUE 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17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Strings in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C</a:t>
            </a:r>
            <a:r>
              <a:rPr lang="en-US" dirty="0" smtClean="0"/>
              <a:t> uses </a:t>
            </a:r>
            <a:r>
              <a:rPr lang="en-US" b="1" dirty="0" smtClean="0"/>
              <a:t>arrays</a:t>
            </a:r>
            <a:r>
              <a:rPr lang="en-US" dirty="0" smtClean="0"/>
              <a:t> of </a:t>
            </a:r>
            <a:r>
              <a:rPr lang="en-US" b="1" dirty="0" smtClean="0"/>
              <a:t>characters</a:t>
            </a:r>
            <a:r>
              <a:rPr lang="en-US" dirty="0" smtClean="0"/>
              <a:t> to define </a:t>
            </a:r>
            <a:r>
              <a:rPr lang="en-US" b="1" dirty="0" smtClean="0"/>
              <a:t>strings</a:t>
            </a:r>
            <a:r>
              <a:rPr lang="en-US" dirty="0" smtClean="0"/>
              <a:t>, and will be explained in the Strings section.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9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omment in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//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</a:t>
            </a: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it is One Line Comment</a:t>
            </a:r>
          </a:p>
          <a:p>
            <a:pPr marL="0" indent="0">
              <a:buNone/>
            </a:pPr>
            <a:endParaRPr lang="en-US" dirty="0" smtClean="0">
              <a:solidFill>
                <a:srgbClr val="00B050"/>
              </a:solidFill>
              <a:latin typeface="Cascadia Code SemiBold" panose="020B0609020000020004" pitchFamily="49" charset="0"/>
              <a:cs typeface="Cascadia Code SemiBold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/*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Comment 1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Comment 2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...</a:t>
            </a:r>
            <a:endParaRPr lang="en-US" dirty="0">
              <a:solidFill>
                <a:srgbClr val="00B0F0"/>
              </a:solidFill>
              <a:latin typeface="Cascadia Code SemiBold" panose="020B0609020000020004" pitchFamily="49" charset="0"/>
              <a:cs typeface="Cascadia Code SemiBold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*/</a:t>
            </a:r>
            <a:endParaRPr lang="en-US" dirty="0">
              <a:solidFill>
                <a:srgbClr val="00B050"/>
              </a:solidFill>
              <a:latin typeface="Cascadia Code SemiBold" panose="020B0609020000020004" pitchFamily="49" charset="0"/>
              <a:cs typeface="Cascadia Code SemiBold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For </a:t>
            </a:r>
            <a:r>
              <a:rPr lang="en-US" b="1" dirty="0" smtClean="0"/>
              <a:t>numbers</a:t>
            </a:r>
            <a:r>
              <a:rPr lang="en-US" dirty="0" smtClean="0"/>
              <a:t>, we will usually use the type </a:t>
            </a:r>
            <a:r>
              <a:rPr lang="en-US" b="1" dirty="0" smtClean="0"/>
              <a:t>int</a:t>
            </a:r>
            <a:r>
              <a:rPr lang="en-US" dirty="0" smtClean="0"/>
              <a:t>, which an </a:t>
            </a:r>
            <a:r>
              <a:rPr lang="en-US" b="1" dirty="0" smtClean="0"/>
              <a:t>integer</a:t>
            </a:r>
            <a:r>
              <a:rPr lang="en-US" dirty="0" smtClean="0"/>
              <a:t> in the size of a "</a:t>
            </a:r>
            <a:r>
              <a:rPr lang="en-US" b="1" dirty="0" smtClean="0"/>
              <a:t>word</a:t>
            </a:r>
            <a:r>
              <a:rPr lang="en-US" dirty="0" smtClean="0"/>
              <a:t>" the default number size of the </a:t>
            </a:r>
            <a:r>
              <a:rPr lang="en-US" b="1" dirty="0" smtClean="0"/>
              <a:t>machine which your program is compiled on</a:t>
            </a:r>
            <a:r>
              <a:rPr lang="en-US" dirty="0" smtClean="0"/>
              <a:t>. On </a:t>
            </a:r>
            <a:r>
              <a:rPr lang="en-US" b="1" dirty="0" smtClean="0"/>
              <a:t>most</a:t>
            </a:r>
            <a:r>
              <a:rPr lang="en-US" dirty="0" smtClean="0"/>
              <a:t> computers today, it is a </a:t>
            </a:r>
            <a:r>
              <a:rPr lang="en-US" b="1" dirty="0" smtClean="0"/>
              <a:t>32-bit</a:t>
            </a:r>
            <a:r>
              <a:rPr lang="en-US" dirty="0" smtClean="0"/>
              <a:t> number, which means the number can range from </a:t>
            </a:r>
            <a:r>
              <a:rPr lang="en-US" b="1" dirty="0" smtClean="0"/>
              <a:t>-2,147,483,648 </a:t>
            </a:r>
            <a:r>
              <a:rPr lang="en-US" dirty="0" smtClean="0"/>
              <a:t>to </a:t>
            </a:r>
            <a:r>
              <a:rPr lang="en-US" b="1" dirty="0" smtClean="0"/>
              <a:t>2,147,483,647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To define the variables </a:t>
            </a:r>
            <a:r>
              <a:rPr lang="en-US" b="1" dirty="0" smtClean="0"/>
              <a:t>foo</a:t>
            </a:r>
            <a:r>
              <a:rPr lang="en-US" dirty="0" smtClean="0"/>
              <a:t> and </a:t>
            </a:r>
            <a:r>
              <a:rPr lang="en-US" b="1" dirty="0" smtClean="0"/>
              <a:t>bar</a:t>
            </a:r>
            <a:r>
              <a:rPr lang="en-US" dirty="0" smtClean="0"/>
              <a:t>, we need to use the following syntax: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int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foo;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int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bar </a:t>
            </a:r>
            <a:r>
              <a:rPr lang="en-US" dirty="0" smtClean="0">
                <a:solidFill>
                  <a:srgbClr val="FF000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=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</a:t>
            </a: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1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88077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15617"/>
            <a:ext cx="10515600" cy="546134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Now, we can do some math. Assuming </a:t>
            </a:r>
            <a:r>
              <a:rPr lang="en-US" b="1" dirty="0" smtClean="0"/>
              <a:t>a</a:t>
            </a:r>
            <a:r>
              <a:rPr lang="en-US" dirty="0" smtClean="0"/>
              <a:t>, </a:t>
            </a:r>
            <a:r>
              <a:rPr lang="en-US" b="1" dirty="0" smtClean="0"/>
              <a:t>b</a:t>
            </a:r>
            <a:r>
              <a:rPr lang="en-US" dirty="0" smtClean="0"/>
              <a:t>, </a:t>
            </a:r>
            <a:r>
              <a:rPr lang="en-US" b="1" dirty="0" smtClean="0"/>
              <a:t>c</a:t>
            </a:r>
            <a:r>
              <a:rPr lang="en-US" dirty="0" smtClean="0"/>
              <a:t>, </a:t>
            </a:r>
            <a:r>
              <a:rPr lang="en-US" b="1" dirty="0" smtClean="0"/>
              <a:t>d</a:t>
            </a:r>
            <a:r>
              <a:rPr lang="en-US" dirty="0" smtClean="0"/>
              <a:t>, and e are variables, we can simply use </a:t>
            </a:r>
            <a:r>
              <a:rPr lang="en-US" b="1" dirty="0" smtClean="0"/>
              <a:t>plus</a:t>
            </a:r>
            <a:r>
              <a:rPr lang="en-US" dirty="0" smtClean="0"/>
              <a:t>, </a:t>
            </a:r>
            <a:r>
              <a:rPr lang="en-US" b="1" dirty="0" smtClean="0"/>
              <a:t>minus</a:t>
            </a:r>
            <a:r>
              <a:rPr lang="en-US" dirty="0" smtClean="0"/>
              <a:t> and </a:t>
            </a:r>
            <a:r>
              <a:rPr lang="en-US" b="1" dirty="0" smtClean="0"/>
              <a:t>multiplication</a:t>
            </a:r>
            <a:r>
              <a:rPr lang="en-US" dirty="0" smtClean="0"/>
              <a:t> operators in the following notation, and assign a new value to </a:t>
            </a:r>
            <a:r>
              <a:rPr lang="en-US" b="1" dirty="0" smtClean="0"/>
              <a:t>a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int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a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0</a:t>
            </a:r>
            <a:r>
              <a:rPr lang="en-US" dirty="0" smtClean="0">
                <a:solidFill>
                  <a:schemeClr val="accent6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b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1</a:t>
            </a:r>
            <a:r>
              <a:rPr lang="en-US" dirty="0" smtClean="0">
                <a:solidFill>
                  <a:schemeClr val="accent6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c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2</a:t>
            </a:r>
            <a:r>
              <a:rPr lang="en-US" dirty="0" smtClean="0">
                <a:solidFill>
                  <a:schemeClr val="accent6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d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3</a:t>
            </a:r>
            <a:r>
              <a:rPr lang="en-US" dirty="0" smtClean="0">
                <a:solidFill>
                  <a:schemeClr val="accent6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e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4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a = b </a:t>
            </a:r>
            <a:r>
              <a:rPr lang="en-US" dirty="0" smtClean="0">
                <a:solidFill>
                  <a:schemeClr val="accent2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-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c </a:t>
            </a:r>
            <a:r>
              <a:rPr lang="en-US" dirty="0" smtClean="0">
                <a:solidFill>
                  <a:schemeClr val="accent2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+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d </a:t>
            </a:r>
            <a:r>
              <a:rPr lang="en-US" dirty="0" smtClean="0">
                <a:solidFill>
                  <a:schemeClr val="accent2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*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e;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printf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"%d"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 a);    </a:t>
            </a: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/* will print 1-2+3*4 = 11 */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04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In the next exercise, you will need to create a program which prints out the </a:t>
            </a:r>
            <a:r>
              <a:rPr lang="en-US" b="1" dirty="0" smtClean="0"/>
              <a:t>sum</a:t>
            </a:r>
            <a:r>
              <a:rPr lang="en-US" dirty="0" smtClean="0"/>
              <a:t> of the numbers </a:t>
            </a:r>
            <a:r>
              <a:rPr lang="en-US" b="1" dirty="0" smtClean="0"/>
              <a:t>a</a:t>
            </a:r>
            <a:r>
              <a:rPr lang="en-US" dirty="0" smtClean="0"/>
              <a:t>, </a:t>
            </a:r>
            <a:r>
              <a:rPr lang="en-US" b="1" dirty="0" smtClean="0"/>
              <a:t>b</a:t>
            </a:r>
            <a:r>
              <a:rPr lang="en-US" dirty="0" smtClean="0"/>
              <a:t>, and </a:t>
            </a:r>
            <a:r>
              <a:rPr lang="en-US" b="1" dirty="0" smtClean="0"/>
              <a:t>c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#include &lt;stdio.h&gt;</a:t>
            </a: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int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int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a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3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float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b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4.5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double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c = </a:t>
            </a:r>
            <a:r>
              <a:rPr lang="en-US" dirty="0" smtClean="0">
                <a:solidFill>
                  <a:srgbClr val="0070C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5.25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float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sum;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00B0F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/* Your code goes here */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printf(</a:t>
            </a:r>
            <a:r>
              <a:rPr lang="en-US" dirty="0" smtClean="0">
                <a:solidFill>
                  <a:srgbClr val="FF000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"The sum of a, b, and c is %f."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,</a:t>
            </a:r>
            <a:r>
              <a:rPr lang="en-US" dirty="0" smtClean="0">
                <a:solidFill>
                  <a:srgbClr val="FF000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sum);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return</a:t>
            </a: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 0;</a:t>
            </a:r>
          </a:p>
          <a:p>
            <a:pPr marL="0" indent="0">
              <a:buNone/>
            </a:pPr>
            <a:r>
              <a:rPr lang="en-US" dirty="0" smtClean="0">
                <a:latin typeface="Cascadia Code SemiBold" panose="020B0609020000020004" pitchFamily="49" charset="0"/>
                <a:cs typeface="Cascadia Code SemiBold" panose="020B0609020000020004" pitchFamily="49" charset="0"/>
              </a:rPr>
              <a:t>}</a:t>
            </a:r>
            <a:endParaRPr lang="en-US" dirty="0">
              <a:latin typeface="Cascadia Code SemiBold" panose="020B0609020000020004" pitchFamily="49" charset="0"/>
              <a:cs typeface="Cascadia Code SemiBold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8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487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Cascadia Code SemiBold</vt:lpstr>
      <vt:lpstr>Office Theme</vt:lpstr>
      <vt:lpstr>Variables and Types</vt:lpstr>
      <vt:lpstr>Data types</vt:lpstr>
      <vt:lpstr>Variables bounds</vt:lpstr>
      <vt:lpstr>Boolean in C</vt:lpstr>
      <vt:lpstr>Strings in C</vt:lpstr>
      <vt:lpstr>Comment in C</vt:lpstr>
      <vt:lpstr>Defining variables</vt:lpstr>
      <vt:lpstr>PowerPoint Presentation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Variables and Types</dc:title>
  <dc:creator>Esmaeill</dc:creator>
  <cp:lastModifiedBy>Esmaeill</cp:lastModifiedBy>
  <cp:revision>29</cp:revision>
  <dcterms:created xsi:type="dcterms:W3CDTF">2022-01-20T05:00:11Z</dcterms:created>
  <dcterms:modified xsi:type="dcterms:W3CDTF">2022-01-20T07:51:46Z</dcterms:modified>
</cp:coreProperties>
</file>